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9"/>
  </p:notesMasterIdLst>
  <p:sldIdLst>
    <p:sldId id="372" r:id="rId2"/>
    <p:sldId id="394" r:id="rId3"/>
    <p:sldId id="369" r:id="rId4"/>
    <p:sldId id="380" r:id="rId5"/>
    <p:sldId id="387" r:id="rId6"/>
    <p:sldId id="386" r:id="rId7"/>
    <p:sldId id="385" r:id="rId8"/>
    <p:sldId id="389" r:id="rId9"/>
    <p:sldId id="384" r:id="rId10"/>
    <p:sldId id="388" r:id="rId11"/>
    <p:sldId id="390" r:id="rId12"/>
    <p:sldId id="391" r:id="rId13"/>
    <p:sldId id="383" r:id="rId14"/>
    <p:sldId id="379" r:id="rId15"/>
    <p:sldId id="392" r:id="rId16"/>
    <p:sldId id="377" r:id="rId17"/>
    <p:sldId id="393" r:id="rId18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616"/>
    <a:srgbClr val="663300"/>
    <a:srgbClr val="C36DBD"/>
    <a:srgbClr val="A59035"/>
    <a:srgbClr val="2B17B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985" autoAdjust="0"/>
  </p:normalViewPr>
  <p:slideViewPr>
    <p:cSldViewPr>
      <p:cViewPr varScale="1">
        <p:scale>
          <a:sx n="84" d="100"/>
          <a:sy n="84" d="100"/>
        </p:scale>
        <p:origin x="124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DECFC-CD62-4FCC-BDC1-3BDF502D5C79}" type="datetimeFigureOut">
              <a:rPr lang="pl-PL" smtClean="0"/>
              <a:pPr/>
              <a:t>08.04.2021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C1F0A-9B49-4F91-A830-0F030891A14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69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D52975-395B-4F2E-ABF9-972EF59C15B4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A74C1-A458-43E3-8125-71E60EFD486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50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61CF5-270A-43CB-830B-5FD17D531307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A8795-08DC-4602-99A9-90710E28DB3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7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66CCA5-C72A-4FBF-93A6-79C6A7B546DD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CE073-C995-4316-BC12-EAACD4FF081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63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4E0AB-DA49-40EB-88E0-D2842501342B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B608B-6FDE-4AE7-8E2E-E9C21D49BCF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37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72573-8601-4D12-B1D1-E2515CDC68D9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5BD5C-3440-4F1B-BC89-E836784F0E1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77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C795CB-A78A-498A-9C1A-B3D516FE1CEE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22241-B9D3-41FA-9089-085775490DE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74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62A3C8-AD41-4B6A-943D-1B7AF1B3383C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CF211-F5E1-4525-98F1-D28DB34086D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7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F5D3BC-3EE4-421B-AF33-C38292EB7A0C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CDB6E-9B6A-4D5B-A391-B39B8174DED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45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DEEF04-5237-4EEF-AC4B-8021EEB2FFA2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A3EF2-3A70-4AD6-A897-4138BC499933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09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447E9-DE5C-4AC6-B94B-7CD193B844F2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26934-CF6B-49AA-B9EC-6F6A781593D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42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409977-52ED-4F5E-B83E-9D0C1EA1A653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88CE8-563A-46CF-88CD-C70FF6A490A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38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420744-C84A-4020-AE3F-8156DF993C74}" type="datetimeFigureOut">
              <a:rPr lang="pl-PL" smtClean="0"/>
              <a:pPr>
                <a:defRPr/>
              </a:pPr>
              <a:t>08.04.2021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56BC92-7280-4A4F-946E-FD6D37568E5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36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517676" y="155922"/>
            <a:ext cx="46263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Terapia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– skuteczne wspomaganie rozwoju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987"/>
            <a:ext cx="1961433" cy="27980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14376" r="15539"/>
          <a:stretch/>
        </p:blipFill>
        <p:spPr>
          <a:xfrm>
            <a:off x="6896022" y="3429000"/>
            <a:ext cx="2178652" cy="31086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l="20754" t="7583" r="18868" b="5195"/>
          <a:stretch/>
        </p:blipFill>
        <p:spPr>
          <a:xfrm>
            <a:off x="2162732" y="3276738"/>
            <a:ext cx="2333377" cy="335422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945" y="2997179"/>
            <a:ext cx="1895625" cy="288009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740352" y="3061294"/>
            <a:ext cx="15878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http://</a:t>
            </a:r>
            <a:r>
              <a:rPr lang="pl-PL" sz="800" dirty="0" smtClean="0"/>
              <a:t>www.sotis.pl</a:t>
            </a:r>
            <a:endParaRPr lang="pl-PL" sz="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/>
          <a:srcRect l="17743" t="13824" r="8204" b="8164"/>
          <a:stretch/>
        </p:blipFill>
        <p:spPr>
          <a:xfrm>
            <a:off x="5938814" y="554111"/>
            <a:ext cx="3136736" cy="247832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7676" y="3048614"/>
            <a:ext cx="2122258" cy="314094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234" y="635449"/>
            <a:ext cx="1635567" cy="231564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5115" y="223388"/>
            <a:ext cx="1980106" cy="28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hemat blokowy: dysk magnetyczny 11"/>
          <p:cNvSpPr/>
          <p:nvPr/>
        </p:nvSpPr>
        <p:spPr>
          <a:xfrm rot="18932085">
            <a:off x="4718023" y="1461945"/>
            <a:ext cx="597761" cy="1112838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rójkąt równoramienny 10"/>
          <p:cNvSpPr/>
          <p:nvPr/>
        </p:nvSpPr>
        <p:spPr>
          <a:xfrm rot="2385459">
            <a:off x="4939740" y="1988840"/>
            <a:ext cx="1360452" cy="1413859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220072" y="155922"/>
            <a:ext cx="35689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M</a:t>
            </a:r>
            <a:r>
              <a:rPr lang="pl-PL" sz="2000" dirty="0" smtClean="0">
                <a:solidFill>
                  <a:srgbClr val="002060"/>
                </a:solidFill>
              </a:rPr>
              <a:t>etoda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I</a:t>
            </a:r>
            <a:r>
              <a:rPr lang="pl-PL" sz="2000" dirty="0" smtClean="0">
                <a:solidFill>
                  <a:srgbClr val="002060"/>
                </a:solidFill>
              </a:rPr>
              <a:t>ntegracji </a:t>
            </a:r>
            <a:r>
              <a:rPr lang="pl-PL" sz="2000" dirty="0" smtClean="0">
                <a:solidFill>
                  <a:srgbClr val="C00000"/>
                </a:solidFill>
              </a:rPr>
              <a:t>S</a:t>
            </a:r>
            <a:r>
              <a:rPr lang="pl-PL" sz="2000" dirty="0" smtClean="0">
                <a:solidFill>
                  <a:srgbClr val="002060"/>
                </a:solidFill>
              </a:rPr>
              <a:t>ensorycznej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2"/>
          <a:srcRect l="16729" r="14837"/>
          <a:stretch/>
        </p:blipFill>
        <p:spPr>
          <a:xfrm>
            <a:off x="265386" y="314719"/>
            <a:ext cx="1910936" cy="279236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210" y="290975"/>
            <a:ext cx="1997088" cy="283985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42" y="3396512"/>
            <a:ext cx="2167940" cy="31268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86" y="2659770"/>
            <a:ext cx="1905000" cy="27146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649" y="3107088"/>
            <a:ext cx="2362200" cy="33337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973" y="4038389"/>
            <a:ext cx="1861646" cy="259592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689" y="624564"/>
            <a:ext cx="3546344" cy="23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076056" y="188640"/>
            <a:ext cx="387677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Baw się, rozwijaj, rośnij! – zabawy </a:t>
            </a:r>
            <a:r>
              <a:rPr lang="pl-PL" sz="2000" dirty="0" smtClean="0">
                <a:solidFill>
                  <a:srgbClr val="002060"/>
                </a:solidFill>
              </a:rPr>
              <a:t>dla dzieci z zaburzeniami ze spectrum autyzmu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/>
          <a:srcRect l="8802"/>
          <a:stretch/>
        </p:blipFill>
        <p:spPr>
          <a:xfrm>
            <a:off x="111294" y="347167"/>
            <a:ext cx="2552277" cy="195953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428" y="2924944"/>
            <a:ext cx="2292499" cy="32519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15120" r="15761"/>
          <a:stretch/>
        </p:blipFill>
        <p:spPr>
          <a:xfrm>
            <a:off x="2530473" y="188640"/>
            <a:ext cx="2065635" cy="29885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976" y="3248979"/>
            <a:ext cx="2345353" cy="33239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36" y="2636912"/>
            <a:ext cx="2235895" cy="32308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369" y="1802281"/>
            <a:ext cx="2276873" cy="3250536"/>
          </a:xfrm>
          <a:prstGeom prst="rect">
            <a:avLst/>
          </a:prstGeom>
        </p:spPr>
      </p:pic>
      <p:pic>
        <p:nvPicPr>
          <p:cNvPr id="2050" name="Picture 2" descr="Piłka, Piłki, Szkło, Blask, Rozjarzony, Błyszcząc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11" y="678173"/>
            <a:ext cx="3744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83881"/>
            <a:ext cx="2989992" cy="201511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2" y="166168"/>
            <a:ext cx="2298299" cy="326993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33" y="3168158"/>
            <a:ext cx="2181000" cy="31580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921" y="98935"/>
            <a:ext cx="2041533" cy="30396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103967" y="166168"/>
            <a:ext cx="389818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C00000"/>
                </a:solidFill>
              </a:rPr>
              <a:t>Asperger </a:t>
            </a:r>
            <a:r>
              <a:rPr lang="pl-PL" sz="2000" dirty="0">
                <a:solidFill>
                  <a:srgbClr val="002060"/>
                </a:solidFill>
              </a:rPr>
              <a:t>to nie choroba. </a:t>
            </a:r>
            <a:endParaRPr lang="pl-PL" sz="2000" dirty="0" smtClean="0">
              <a:solidFill>
                <a:srgbClr val="002060"/>
              </a:solidFill>
            </a:endParaRPr>
          </a:p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To </a:t>
            </a:r>
            <a:r>
              <a:rPr lang="pl-PL" sz="2000" dirty="0">
                <a:solidFill>
                  <a:srgbClr val="002060"/>
                </a:solidFill>
              </a:rPr>
              <a:t>sposób bycia.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418" y="1830700"/>
            <a:ext cx="1736187" cy="2615702"/>
          </a:xfrm>
          <a:prstGeom prst="rect">
            <a:avLst/>
          </a:prstGeom>
        </p:spPr>
      </p:pic>
      <p:pic>
        <p:nvPicPr>
          <p:cNvPr id="3074" name="Picture 2" descr="Zespół Aspergera. Kompletny przewodnik (Tony Attwood) książka w księgarni  TaniaKsiazka.p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r="16001"/>
          <a:stretch/>
        </p:blipFill>
        <p:spPr bwMode="auto">
          <a:xfrm>
            <a:off x="208408" y="3031364"/>
            <a:ext cx="2009958" cy="29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282" y="2043221"/>
            <a:ext cx="1607053" cy="224987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1588" y="4450840"/>
            <a:ext cx="1578017" cy="223026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461" y="3530747"/>
            <a:ext cx="1684841" cy="2432910"/>
          </a:xfrm>
          <a:prstGeom prst="rect">
            <a:avLst/>
          </a:prstGeom>
        </p:spPr>
      </p:pic>
      <p:pic>
        <p:nvPicPr>
          <p:cNvPr id="1026" name="Picture 2" descr="Zespół Aspergera. Zrozumieć, aby uzdrowić - Kozdroń Agnieszka | Książka w  Sklepie EMPIK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26" y="4131624"/>
            <a:ext cx="1799392" cy="25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93" y="2105986"/>
            <a:ext cx="2210525" cy="33017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625" y="1462405"/>
            <a:ext cx="2664757" cy="36806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816" y="804551"/>
            <a:ext cx="1866213" cy="3035052"/>
          </a:xfrm>
          <a:prstGeom prst="rect">
            <a:avLst/>
          </a:prstGeom>
        </p:spPr>
      </p:pic>
      <p:pic>
        <p:nvPicPr>
          <p:cNvPr id="1026" name="Picture 2" descr="Stado Ptaków, Pływające, Ptaki, Stada, Niebo, Gęsi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54" y="-622042"/>
            <a:ext cx="6502749" cy="32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54" y="129700"/>
            <a:ext cx="2098589" cy="29695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380" y="3302707"/>
            <a:ext cx="2087312" cy="330839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860032" y="419671"/>
            <a:ext cx="410445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Niezwyczajni, genialni, wyjątkowi </a:t>
            </a:r>
            <a:r>
              <a:rPr lang="pl-PL" sz="2000" dirty="0" smtClean="0"/>
              <a:t>– </a:t>
            </a:r>
            <a:r>
              <a:rPr lang="pl-PL" sz="2000" dirty="0" smtClean="0">
                <a:solidFill>
                  <a:srgbClr val="002060"/>
                </a:solidFill>
              </a:rPr>
              <a:t>opowieści dnia codziennego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0" r="90000"/>
                    </a14:imgEffect>
                  </a14:imgLayer>
                </a14:imgProps>
              </a:ext>
            </a:extLst>
          </a:blip>
          <a:srcRect l="7491" r="67216" b="63924"/>
          <a:stretch/>
        </p:blipFill>
        <p:spPr>
          <a:xfrm>
            <a:off x="6409850" y="3981185"/>
            <a:ext cx="1368153" cy="1951433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89" y="3257679"/>
            <a:ext cx="2116746" cy="33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12988" t="13547" r="12594" b="13247"/>
          <a:stretch/>
        </p:blipFill>
        <p:spPr>
          <a:xfrm>
            <a:off x="0" y="980728"/>
            <a:ext cx="9144000" cy="511256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07504" y="1268760"/>
            <a:ext cx="49320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2060"/>
                </a:solidFill>
              </a:rPr>
              <a:t>Historie prawdziwe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1115616" y="404664"/>
            <a:ext cx="4896544" cy="6120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8" y="610245"/>
            <a:ext cx="3999214" cy="5709518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860032" y="1761770"/>
            <a:ext cx="3528392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Jak sobie radzić z nową normalnością 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Depresja w czasie izolacji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Edukacja domowa ucznia </a:t>
            </a:r>
          </a:p>
          <a:p>
            <a:pPr indent="266700">
              <a:buClr>
                <a:srgbClr val="FFFF00"/>
              </a:buClr>
            </a:pPr>
            <a:r>
              <a:rPr lang="pl-PL" dirty="0" smtClean="0"/>
              <a:t>z autyzmem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Tworzenie otoczenia sensorycznego w zamkniętym domu</a:t>
            </a:r>
          </a:p>
          <a:p>
            <a:pPr marL="285750" indent="-28575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pl-PL" dirty="0" smtClean="0"/>
              <a:t>Autyzm podczas restrykcji sanitarnych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63716" y="1268760"/>
            <a:ext cx="24166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rzeżyć i rozkwitnąć…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" y="0"/>
            <a:ext cx="9144000" cy="734773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5618910" y="5237420"/>
            <a:ext cx="295642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C00000"/>
                </a:solidFill>
              </a:rPr>
              <a:t>Asperger </a:t>
            </a:r>
            <a:r>
              <a:rPr lang="pl-PL" sz="2000" dirty="0">
                <a:solidFill>
                  <a:srgbClr val="002060"/>
                </a:solidFill>
              </a:rPr>
              <a:t>to nie choroba. </a:t>
            </a:r>
            <a:endParaRPr lang="pl-PL" sz="2000" dirty="0" smtClean="0">
              <a:solidFill>
                <a:srgbClr val="002060"/>
              </a:solidFill>
            </a:endParaRPr>
          </a:p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To </a:t>
            </a:r>
            <a:r>
              <a:rPr lang="pl-PL" sz="2000" dirty="0">
                <a:solidFill>
                  <a:srgbClr val="002060"/>
                </a:solidFill>
              </a:rPr>
              <a:t>sposób bycia.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47" y="305661"/>
            <a:ext cx="4596782" cy="5425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924686"/>
            <a:ext cx="3054361" cy="542591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84748" y="5667272"/>
            <a:ext cx="545546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Niezwyczajni, genialni, wyjątkowi </a:t>
            </a:r>
          </a:p>
          <a:p>
            <a:r>
              <a:rPr lang="pl-PL" sz="2000" dirty="0" smtClean="0"/>
              <a:t>– </a:t>
            </a:r>
            <a:r>
              <a:rPr lang="pl-PL" sz="2000" dirty="0" smtClean="0">
                <a:solidFill>
                  <a:srgbClr val="002060"/>
                </a:solidFill>
              </a:rPr>
              <a:t>opowieści dnia codziennego, historie prawdziwe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343443" y="4883477"/>
            <a:ext cx="470074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Baw się, rozwijaj, rośnij! </a:t>
            </a:r>
            <a:r>
              <a:rPr lang="pl-PL" sz="2000" dirty="0" smtClean="0">
                <a:solidFill>
                  <a:srgbClr val="002060"/>
                </a:solidFill>
              </a:rPr>
              <a:t>– zabawy dla dzieci z zaburzeniami ze spectrum autyzmu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3230541" y="6375158"/>
            <a:ext cx="535660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Przeżyć i rozkwitnąć – </a:t>
            </a:r>
            <a:r>
              <a:rPr lang="pl-PL" sz="2000" dirty="0" smtClean="0">
                <a:solidFill>
                  <a:srgbClr val="002060"/>
                </a:solidFill>
              </a:rPr>
              <a:t>autyzm w czasie pandemii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770874" y="3308940"/>
            <a:ext cx="35851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002060"/>
                </a:solidFill>
              </a:rPr>
              <a:t>Kiedy twój </a:t>
            </a:r>
            <a:r>
              <a:rPr lang="pl-PL" sz="2000" dirty="0" smtClean="0">
                <a:solidFill>
                  <a:srgbClr val="C00000"/>
                </a:solidFill>
              </a:rPr>
              <a:t>Kolega </a:t>
            </a:r>
            <a:r>
              <a:rPr lang="pl-PL" sz="2000" dirty="0" smtClean="0">
                <a:solidFill>
                  <a:srgbClr val="002060"/>
                </a:solidFill>
              </a:rPr>
              <a:t>ma autyzm i …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7895" y="1421894"/>
            <a:ext cx="330299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Dziecko</a:t>
            </a:r>
            <a:r>
              <a:rPr lang="pl-PL" sz="2000" dirty="0" smtClean="0">
                <a:solidFill>
                  <a:srgbClr val="002060"/>
                </a:solidFill>
              </a:rPr>
              <a:t> z autyzmem to nadal dziecko, tylko trochę inne …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124365" y="1683124"/>
            <a:ext cx="356895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Rodzice, rodzina </a:t>
            </a:r>
            <a:r>
              <a:rPr lang="pl-PL" sz="2000" dirty="0" smtClean="0">
                <a:solidFill>
                  <a:srgbClr val="002060"/>
                </a:solidFill>
              </a:rPr>
              <a:t>– świat po drugiej stronie lustra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757102" y="2442515"/>
            <a:ext cx="474087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Uczeń</a:t>
            </a:r>
            <a:r>
              <a:rPr lang="pl-PL" sz="2000" dirty="0" smtClean="0"/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z zaburzeniami ze spectrum autyzmu 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w systemie edukacji 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5144925" y="4723997"/>
            <a:ext cx="35689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M</a:t>
            </a:r>
            <a:r>
              <a:rPr lang="pl-PL" sz="2000" dirty="0" smtClean="0">
                <a:solidFill>
                  <a:srgbClr val="002060"/>
                </a:solidFill>
              </a:rPr>
              <a:t>etoda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C00000"/>
                </a:solidFill>
              </a:rPr>
              <a:t>I</a:t>
            </a:r>
            <a:r>
              <a:rPr lang="pl-PL" sz="2000" dirty="0" smtClean="0">
                <a:solidFill>
                  <a:srgbClr val="002060"/>
                </a:solidFill>
              </a:rPr>
              <a:t>ntegracji </a:t>
            </a:r>
            <a:r>
              <a:rPr lang="pl-PL" sz="2000" dirty="0" smtClean="0">
                <a:solidFill>
                  <a:srgbClr val="C00000"/>
                </a:solidFill>
              </a:rPr>
              <a:t>S</a:t>
            </a:r>
            <a:r>
              <a:rPr lang="pl-PL" sz="2000" dirty="0" smtClean="0">
                <a:solidFill>
                  <a:srgbClr val="002060"/>
                </a:solidFill>
              </a:rPr>
              <a:t>ensorycznej</a:t>
            </a:r>
            <a:endParaRPr lang="pl-PL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542460" y="3806339"/>
            <a:ext cx="430271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altLang="pl-PL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Dorosły ASD</a:t>
            </a:r>
            <a:r>
              <a:rPr lang="pl-PL" altLang="pl-PL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… ani dziwak ani ekscentryk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3595682" y="4297516"/>
            <a:ext cx="46263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Terapia</a:t>
            </a:r>
            <a:r>
              <a:rPr lang="pl-PL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– skuteczne wspomaganie rozwoju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506092" y="431262"/>
            <a:ext cx="453648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ASD</a:t>
            </a:r>
            <a:r>
              <a:rPr lang="pl-PL" sz="2000" dirty="0" smtClean="0">
                <a:solidFill>
                  <a:srgbClr val="002060"/>
                </a:solidFill>
              </a:rPr>
              <a:t> - szerokie spectrum możliwości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8" name="Księżyc 7"/>
          <p:cNvSpPr/>
          <p:nvPr/>
        </p:nvSpPr>
        <p:spPr>
          <a:xfrm>
            <a:off x="573178" y="141273"/>
            <a:ext cx="4968552" cy="3312368"/>
          </a:xfrm>
          <a:prstGeom prst="mo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69" y="692696"/>
            <a:ext cx="2826801" cy="42062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04675" y="911183"/>
            <a:ext cx="4739325" cy="31634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81" y="1484784"/>
            <a:ext cx="3168352" cy="48249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862" y="2492895"/>
            <a:ext cx="2398727" cy="34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87" y="791363"/>
            <a:ext cx="2021840" cy="2878063"/>
          </a:xfrm>
          <a:prstGeom prst="rect">
            <a:avLst/>
          </a:prstGeom>
        </p:spPr>
      </p:pic>
      <p:sp>
        <p:nvSpPr>
          <p:cNvPr id="6" name="Strzałka zakrzywiona w prawo 5"/>
          <p:cNvSpPr/>
          <p:nvPr/>
        </p:nvSpPr>
        <p:spPr>
          <a:xfrm rot="5400000">
            <a:off x="5888308" y="-1768306"/>
            <a:ext cx="1360718" cy="5001446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251512" y="260648"/>
            <a:ext cx="299289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002060"/>
                </a:solidFill>
              </a:rPr>
              <a:t>Epidemiologia i diagnoza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34" y="732417"/>
            <a:ext cx="1807009" cy="258402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01" y="919144"/>
            <a:ext cx="1938622" cy="2890928"/>
          </a:xfrm>
          <a:prstGeom prst="rect">
            <a:avLst/>
          </a:prstGeom>
        </p:spPr>
      </p:pic>
      <p:pic>
        <p:nvPicPr>
          <p:cNvPr id="2050" name="Picture 2" descr="Autyzm - epidemiologia, diagnoza i terapia - (red.) Pietras Tadeusz,  Witusik Andrzej, Gałecki P - 1 - Ambulans Literatura i 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r="17140"/>
          <a:stretch/>
        </p:blipFill>
        <p:spPr bwMode="auto">
          <a:xfrm>
            <a:off x="4591124" y="3603834"/>
            <a:ext cx="2083206" cy="31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/>
          <a:srcRect l="17167" r="17893"/>
          <a:stretch/>
        </p:blipFill>
        <p:spPr>
          <a:xfrm>
            <a:off x="6876256" y="3418877"/>
            <a:ext cx="2068119" cy="31846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697" y="3810072"/>
            <a:ext cx="2009956" cy="26062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25" y="3528781"/>
            <a:ext cx="2181225" cy="31051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62" y="201732"/>
            <a:ext cx="2266525" cy="321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41"/>
            <a:ext cx="607695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489" y="791026"/>
            <a:ext cx="2379999" cy="369860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220072" y="259646"/>
            <a:ext cx="374441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Dziecko</a:t>
            </a:r>
            <a:r>
              <a:rPr lang="pl-PL" sz="2000" dirty="0" smtClean="0">
                <a:solidFill>
                  <a:srgbClr val="002060"/>
                </a:solidFill>
              </a:rPr>
              <a:t> z autyzmem to nadal dziecko, tylko trochę inne …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6632"/>
            <a:ext cx="1976098" cy="288723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91" y="3926155"/>
            <a:ext cx="1817302" cy="258420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610" y="1916832"/>
            <a:ext cx="1841737" cy="274214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696" y="4005064"/>
            <a:ext cx="1898079" cy="265775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523" y="3850234"/>
            <a:ext cx="1997893" cy="28136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510" y="4193726"/>
            <a:ext cx="1654701" cy="24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165" y="273135"/>
            <a:ext cx="1894880" cy="26634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/>
          <a:srcRect l="28045" t="18282" r="21870" b="14499"/>
          <a:stretch/>
        </p:blipFill>
        <p:spPr>
          <a:xfrm>
            <a:off x="5374615" y="854299"/>
            <a:ext cx="2188423" cy="2937094"/>
          </a:xfrm>
          <a:prstGeom prst="rect">
            <a:avLst/>
          </a:prstGeom>
          <a:ln>
            <a:noFill/>
          </a:ln>
        </p:spPr>
      </p:pic>
      <p:sp>
        <p:nvSpPr>
          <p:cNvPr id="9" name="pole tekstowe 8"/>
          <p:cNvSpPr txBox="1"/>
          <p:nvPr/>
        </p:nvSpPr>
        <p:spPr>
          <a:xfrm>
            <a:off x="5251511" y="260648"/>
            <a:ext cx="356895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Rodzice, rodzina </a:t>
            </a:r>
            <a:r>
              <a:rPr lang="pl-PL" sz="2000" dirty="0" smtClean="0">
                <a:solidFill>
                  <a:srgbClr val="002060"/>
                </a:solidFill>
              </a:rPr>
              <a:t>– świat po drugiej stronie lustra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Rodzina, Ojciec, Matka, Puzzle, Udostępnij, Raz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96" y="391647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847" y="66729"/>
            <a:ext cx="1912724" cy="307629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87" y="1850874"/>
            <a:ext cx="2145094" cy="29971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200" y="3042982"/>
            <a:ext cx="2513883" cy="361999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533" y="3042982"/>
            <a:ext cx="2137956" cy="31831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181" y="3186578"/>
            <a:ext cx="2298352" cy="332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9" y="966217"/>
            <a:ext cx="4740875" cy="26667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t="3979" b="5328"/>
          <a:stretch/>
        </p:blipFill>
        <p:spPr>
          <a:xfrm>
            <a:off x="454241" y="109560"/>
            <a:ext cx="2186481" cy="29744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211959" y="204146"/>
            <a:ext cx="474087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C00000"/>
                </a:solidFill>
              </a:rPr>
              <a:t>Uczeń</a:t>
            </a:r>
            <a:r>
              <a:rPr lang="pl-PL" sz="2000" dirty="0" smtClean="0"/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z zaburzeniami ze spectrum autyzmu 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w systemie edukacji 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51" y="2474639"/>
            <a:ext cx="2034983" cy="296768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57" y="1155346"/>
            <a:ext cx="1703281" cy="249751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1052736"/>
            <a:ext cx="2285591" cy="32940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/>
          <a:srcRect l="15981" r="15981"/>
          <a:stretch/>
        </p:blipFill>
        <p:spPr>
          <a:xfrm>
            <a:off x="4504238" y="3552363"/>
            <a:ext cx="2196398" cy="326345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796" y="3861048"/>
            <a:ext cx="1801164" cy="25730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576" y="4170279"/>
            <a:ext cx="1746399" cy="26195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914" y="3424541"/>
            <a:ext cx="2102408" cy="30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802" y="746829"/>
            <a:ext cx="4710913" cy="313938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251512" y="260648"/>
            <a:ext cx="364096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002060"/>
                </a:solidFill>
              </a:rPr>
              <a:t>Kiedy twój </a:t>
            </a:r>
            <a:r>
              <a:rPr lang="pl-PL" sz="2000" dirty="0" smtClean="0">
                <a:solidFill>
                  <a:srgbClr val="C00000"/>
                </a:solidFill>
              </a:rPr>
              <a:t>kolega </a:t>
            </a:r>
            <a:r>
              <a:rPr lang="pl-PL" sz="2000" dirty="0" smtClean="0">
                <a:solidFill>
                  <a:srgbClr val="002060"/>
                </a:solidFill>
              </a:rPr>
              <a:t>ma autyzm i… 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15399" r="15849"/>
          <a:stretch/>
        </p:blipFill>
        <p:spPr>
          <a:xfrm>
            <a:off x="424029" y="480370"/>
            <a:ext cx="2524765" cy="36723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794" y="3142261"/>
            <a:ext cx="3721596" cy="372159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038" y="92890"/>
            <a:ext cx="2347156" cy="335876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322" y="2662143"/>
            <a:ext cx="2581275" cy="36195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29" y="3645024"/>
            <a:ext cx="2237810" cy="31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4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648" y="645337"/>
            <a:ext cx="1929879" cy="274193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90" y="4033780"/>
            <a:ext cx="4103293" cy="27344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" y="26837"/>
            <a:ext cx="1888480" cy="28742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/>
          <a:srcRect l="9914" t="3859" r="7806" b="5764"/>
          <a:stretch/>
        </p:blipFill>
        <p:spPr>
          <a:xfrm>
            <a:off x="63292" y="2814773"/>
            <a:ext cx="1872208" cy="259228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588579" y="192430"/>
            <a:ext cx="430271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altLang="pl-PL" sz="2000" dirty="0" smtClean="0">
                <a:solidFill>
                  <a:srgbClr val="C00000"/>
                </a:solidFill>
                <a:cs typeface="Arial" panose="020B0604020202020204" pitchFamily="34" charset="0"/>
              </a:rPr>
              <a:t>Dorosły ASD</a:t>
            </a:r>
            <a:r>
              <a:rPr lang="pl-PL" altLang="pl-PL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… ani dziwak ani ekscentryk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434" y="3116246"/>
            <a:ext cx="1702976" cy="260280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824" y="366988"/>
            <a:ext cx="1966327" cy="279762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/>
          <a:srcRect l="23202" t="2868" r="20416" b="4609"/>
          <a:stretch/>
        </p:blipFill>
        <p:spPr>
          <a:xfrm>
            <a:off x="2044711" y="2778820"/>
            <a:ext cx="1791701" cy="29402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7101" y="3440067"/>
            <a:ext cx="1842955" cy="28892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433" y="3994160"/>
            <a:ext cx="1864115" cy="26960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4059" y="747490"/>
            <a:ext cx="1782682" cy="253762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2694" y="690902"/>
            <a:ext cx="1675330" cy="23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7280</TotalTime>
  <Words>207</Words>
  <Application>Microsoft Office PowerPoint</Application>
  <PresentationFormat>Pokaz na ekranie (4:3)</PresentationFormat>
  <Paragraphs>38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Literatura biblioterapeutyczna</dc:title>
  <dc:creator>Romualda Wojnar</dc:creator>
  <cp:lastModifiedBy>Romualda Wojnar</cp:lastModifiedBy>
  <cp:revision>312</cp:revision>
  <cp:lastPrinted>2021-04-06T10:13:32Z</cp:lastPrinted>
  <dcterms:created xsi:type="dcterms:W3CDTF">2014-06-12T12:14:52Z</dcterms:created>
  <dcterms:modified xsi:type="dcterms:W3CDTF">2021-04-08T12:26:50Z</dcterms:modified>
</cp:coreProperties>
</file>